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autoAdjust="0"/>
    <p:restoredTop sz="94660" autoAdjust="0"/>
  </p:normalViewPr>
  <p:slideViewPr>
    <p:cSldViewPr>
      <p:cViewPr>
        <p:scale>
          <a:sx n="100" d="100"/>
          <a:sy n="100" d="100"/>
        </p:scale>
        <p:origin x="-756" y="-312"/>
      </p:cViewPr>
      <p:guideLst>
        <p:guide orient="horz" pos="2160"/>
        <p:guide pos="2880"/>
      </p:guideLst>
    </p:cSldViewPr>
  </p:slideViewPr>
  <p:outlineViewPr>
    <p:cViewPr>
      <p:scale>
        <a:sx n="33" d="100"/>
        <a:sy n="33" d="100"/>
      </p:scale>
      <p:origin x="0" y="54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75F5915-9E07-4BC9-B7AE-F59F22D90965}" type="datetimeFigureOut">
              <a:rPr lang="en-US" smtClean="0"/>
              <a:pPr/>
              <a:t>2/4/2011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63E6C28-514B-4CA2-ABF1-7311505343F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5F5915-9E07-4BC9-B7AE-F59F22D90965}" type="datetimeFigureOut">
              <a:rPr lang="en-US" smtClean="0"/>
              <a:pPr/>
              <a:t>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E6C28-514B-4CA2-ABF1-7311505343F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5F5915-9E07-4BC9-B7AE-F59F22D90965}" type="datetimeFigureOut">
              <a:rPr lang="en-US" smtClean="0"/>
              <a:pPr/>
              <a:t>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E6C28-514B-4CA2-ABF1-7311505343F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5F5915-9E07-4BC9-B7AE-F59F22D90965}" type="datetimeFigureOut">
              <a:rPr lang="en-US" smtClean="0"/>
              <a:pPr/>
              <a:t>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E6C28-514B-4CA2-ABF1-7311505343F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75F5915-9E07-4BC9-B7AE-F59F22D90965}" type="datetimeFigureOut">
              <a:rPr lang="en-US" smtClean="0"/>
              <a:pPr/>
              <a:t>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E6C28-514B-4CA2-ABF1-7311505343F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75F5915-9E07-4BC9-B7AE-F59F22D90965}" type="datetimeFigureOut">
              <a:rPr lang="en-US" smtClean="0"/>
              <a:pPr/>
              <a:t>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3E6C28-514B-4CA2-ABF1-7311505343F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75F5915-9E07-4BC9-B7AE-F59F22D90965}" type="datetimeFigureOut">
              <a:rPr lang="en-US" smtClean="0"/>
              <a:pPr/>
              <a:t>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3E6C28-514B-4CA2-ABF1-7311505343F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75F5915-9E07-4BC9-B7AE-F59F22D90965}" type="datetimeFigureOut">
              <a:rPr lang="en-US" smtClean="0"/>
              <a:pPr/>
              <a:t>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3E6C28-514B-4CA2-ABF1-7311505343F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F5915-9E07-4BC9-B7AE-F59F22D90965}" type="datetimeFigureOut">
              <a:rPr lang="en-US" smtClean="0"/>
              <a:pPr/>
              <a:t>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3E6C28-514B-4CA2-ABF1-7311505343F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75F5915-9E07-4BC9-B7AE-F59F22D90965}" type="datetimeFigureOut">
              <a:rPr lang="en-US" smtClean="0"/>
              <a:pPr/>
              <a:t>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3E6C28-514B-4CA2-ABF1-7311505343F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75F5915-9E07-4BC9-B7AE-F59F22D90965}" type="datetimeFigureOut">
              <a:rPr lang="en-US" smtClean="0"/>
              <a:pPr/>
              <a:t>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63E6C28-514B-4CA2-ABF1-7311505343F7}"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75F5915-9E07-4BC9-B7AE-F59F22D90965}" type="datetimeFigureOut">
              <a:rPr lang="en-US" smtClean="0"/>
              <a:pPr/>
              <a:t>2/4/2011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63E6C28-514B-4CA2-ABF1-7311505343F7}"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slideLayout" Target="../slideLayouts/slideLayout4.xml"/><Relationship Id="rId1" Type="http://schemas.openxmlformats.org/officeDocument/2006/relationships/audio" Target="file:///F:\70c3e5da1baf181ea15cedeb2c054646_20110203_panamaX.mp3" TargetMode="Externa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Panama</a:t>
            </a:r>
            <a:endParaRPr lang="en-US" sz="9600" dirty="0"/>
          </a:p>
        </p:txBody>
      </p:sp>
      <p:sp>
        <p:nvSpPr>
          <p:cNvPr id="3" name="Subtitle 2"/>
          <p:cNvSpPr>
            <a:spLocks noGrp="1"/>
          </p:cNvSpPr>
          <p:nvPr>
            <p:ph type="subTitle" idx="1"/>
          </p:nvPr>
        </p:nvSpPr>
        <p:spPr/>
        <p:txBody>
          <a:bodyPr/>
          <a:lstStyle/>
          <a:p>
            <a:r>
              <a:rPr lang="en-US" dirty="0" smtClean="0"/>
              <a:t>Escrito Por Rafeal (Ian Ruble)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9600" dirty="0" smtClean="0"/>
              <a:t>Oir (hear)</a:t>
            </a:r>
            <a:endParaRPr lang="en-US" sz="9600" dirty="0"/>
          </a:p>
        </p:txBody>
      </p:sp>
      <p:sp>
        <p:nvSpPr>
          <p:cNvPr id="3" name="Content Placeholder 2"/>
          <p:cNvSpPr>
            <a:spLocks noGrp="1"/>
          </p:cNvSpPr>
          <p:nvPr>
            <p:ph sz="half" idx="1"/>
          </p:nvPr>
        </p:nvSpPr>
        <p:spPr/>
        <p:txBody>
          <a:bodyPr>
            <a:normAutofit fontScale="92500" lnSpcReduction="10000"/>
          </a:bodyPr>
          <a:lstStyle/>
          <a:p>
            <a:r>
              <a:rPr lang="en-US" dirty="0" smtClean="0"/>
              <a:t>In Panama you could hear the Red-Eyed tree frogs or the Poison Dart frogs. The Poison Dart frog has a very large toxic level it has a enough poison to kill 10 grown men. </a:t>
            </a:r>
          </a:p>
          <a:p>
            <a:r>
              <a:rPr lang="en-US" dirty="0" smtClean="0"/>
              <a:t>F:\Poison Dart Frogs, Poison Dart Frog Pictures, Poison Dart Frog Facts - National Geographic.mht 2/2/11</a:t>
            </a:r>
            <a:endParaRPr lang="en-US" dirty="0"/>
          </a:p>
        </p:txBody>
      </p:sp>
      <p:pic>
        <p:nvPicPr>
          <p:cNvPr id="5" name="Content Placeholder 4" descr="untitled.bmp"/>
          <p:cNvPicPr>
            <a:picLocks noGrp="1" noChangeAspect="1"/>
          </p:cNvPicPr>
          <p:nvPr>
            <p:ph sz="half" idx="2"/>
          </p:nvPr>
        </p:nvPicPr>
        <p:blipFill>
          <a:blip r:embed="rId2" cstate="print"/>
          <a:stretch>
            <a:fillRect/>
          </a:stretch>
        </p:blipFill>
        <p:spPr>
          <a:xfrm>
            <a:off x="4481552" y="2286000"/>
            <a:ext cx="4205248" cy="3505200"/>
          </a:xfrm>
        </p:spPr>
      </p:pic>
      <p:pic>
        <p:nvPicPr>
          <p:cNvPr id="5122" name="Picture 2" descr="Photo: Close-up of a red-eyed tree frog"/>
          <p:cNvPicPr>
            <a:picLocks noChangeAspect="1" noChangeArrowheads="1"/>
          </p:cNvPicPr>
          <p:nvPr/>
        </p:nvPicPr>
        <p:blipFill>
          <a:blip r:embed="rId3" cstate="print"/>
          <a:srcRect/>
          <a:stretch>
            <a:fillRect/>
          </a:stretch>
        </p:blipFill>
        <p:spPr bwMode="auto">
          <a:xfrm>
            <a:off x="228600" y="457200"/>
            <a:ext cx="1828800" cy="137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Tocar (Touch)</a:t>
            </a:r>
            <a:endParaRPr lang="en-US" dirty="0"/>
          </a:p>
        </p:txBody>
      </p:sp>
      <p:sp>
        <p:nvSpPr>
          <p:cNvPr id="3" name="Content Placeholder 2"/>
          <p:cNvSpPr>
            <a:spLocks noGrp="1"/>
          </p:cNvSpPr>
          <p:nvPr>
            <p:ph sz="half" idx="1"/>
          </p:nvPr>
        </p:nvSpPr>
        <p:spPr/>
        <p:txBody>
          <a:bodyPr>
            <a:normAutofit/>
          </a:bodyPr>
          <a:lstStyle/>
          <a:p>
            <a:r>
              <a:rPr lang="en-US" dirty="0" smtClean="0"/>
              <a:t> </a:t>
            </a:r>
            <a:r>
              <a:rPr lang="en-US" sz="2400" dirty="0" smtClean="0"/>
              <a:t>In Panama you can see the Metropolitan Park this park is largest rain forest in the world found in city limits. There you can learn about the Native people, go on hikes and explore! </a:t>
            </a:r>
            <a:r>
              <a:rPr lang="en-US" dirty="0" smtClean="0"/>
              <a:t>http://www.destination360.com/central-america/panama/things-to-do 1/4/11   </a:t>
            </a:r>
            <a:endParaRPr lang="en-US" dirty="0"/>
          </a:p>
        </p:txBody>
      </p:sp>
      <p:sp>
        <p:nvSpPr>
          <p:cNvPr id="4" name="Content Placeholder 3"/>
          <p:cNvSpPr>
            <a:spLocks noGrp="1"/>
          </p:cNvSpPr>
          <p:nvPr>
            <p:ph sz="half" idx="2"/>
          </p:nvPr>
        </p:nvSpPr>
        <p:spPr/>
        <p:txBody>
          <a:bodyPr>
            <a:normAutofit/>
          </a:bodyPr>
          <a:lstStyle/>
          <a:p>
            <a:endParaRPr lang="en-US" dirty="0"/>
          </a:p>
        </p:txBody>
      </p:sp>
      <p:pic>
        <p:nvPicPr>
          <p:cNvPr id="27650" name="Picture 2" descr="http://media-cdn.tripadvisor.com/media/photo-s/01/0c/92/44/view-inside-of-the-park.jpg"/>
          <p:cNvPicPr>
            <a:picLocks noChangeAspect="1" noChangeArrowheads="1"/>
          </p:cNvPicPr>
          <p:nvPr/>
        </p:nvPicPr>
        <p:blipFill>
          <a:blip r:embed="rId2" cstate="print"/>
          <a:srcRect/>
          <a:stretch>
            <a:fillRect/>
          </a:stretch>
        </p:blipFill>
        <p:spPr bwMode="auto">
          <a:xfrm>
            <a:off x="4876800" y="1981200"/>
            <a:ext cx="2571751" cy="1926475"/>
          </a:xfrm>
          <a:prstGeom prst="rect">
            <a:avLst/>
          </a:prstGeom>
          <a:noFill/>
        </p:spPr>
      </p:pic>
      <p:pic>
        <p:nvPicPr>
          <p:cNvPr id="27652" name="Picture 4" descr="http://www.birdinglifetours.com/wpimages/wpa02c3eac_0f.jpg"/>
          <p:cNvPicPr>
            <a:picLocks noChangeAspect="1" noChangeArrowheads="1"/>
          </p:cNvPicPr>
          <p:nvPr/>
        </p:nvPicPr>
        <p:blipFill>
          <a:blip r:embed="rId3" cstate="print"/>
          <a:srcRect/>
          <a:stretch>
            <a:fillRect/>
          </a:stretch>
        </p:blipFill>
        <p:spPr bwMode="auto">
          <a:xfrm>
            <a:off x="4953000" y="4038600"/>
            <a:ext cx="2179744" cy="1447800"/>
          </a:xfrm>
          <a:prstGeom prst="rect">
            <a:avLst/>
          </a:prstGeom>
          <a:noFill/>
        </p:spPr>
      </p:pic>
      <p:pic>
        <p:nvPicPr>
          <p:cNvPr id="27654" name="Picture 6" descr="http://ts2.mm.bing.net/images/thumbnail.aspx?q=420147238123&amp;id=67a856c635373d98a73684c749c878ea"/>
          <p:cNvPicPr>
            <a:picLocks noChangeAspect="1" noChangeArrowheads="1"/>
          </p:cNvPicPr>
          <p:nvPr/>
        </p:nvPicPr>
        <p:blipFill>
          <a:blip r:embed="rId4" cstate="print"/>
          <a:srcRect/>
          <a:stretch>
            <a:fillRect/>
          </a:stretch>
        </p:blipFill>
        <p:spPr bwMode="auto">
          <a:xfrm>
            <a:off x="7162800" y="4191000"/>
            <a:ext cx="1809751" cy="14478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lstStyle/>
          <a:p>
            <a:pPr algn="ctr"/>
            <a:r>
              <a:rPr lang="en-US" dirty="0" smtClean="0"/>
              <a:t>Oler (Smell)</a:t>
            </a:r>
            <a:endParaRPr lang="en-US" dirty="0"/>
          </a:p>
        </p:txBody>
      </p:sp>
      <p:sp>
        <p:nvSpPr>
          <p:cNvPr id="3" name="Content Placeholder 2"/>
          <p:cNvSpPr>
            <a:spLocks noGrp="1"/>
          </p:cNvSpPr>
          <p:nvPr>
            <p:ph sz="half" idx="1"/>
          </p:nvPr>
        </p:nvSpPr>
        <p:spPr/>
        <p:txBody>
          <a:bodyPr/>
          <a:lstStyle/>
          <a:p>
            <a:r>
              <a:rPr lang="en-US" dirty="0" smtClean="0"/>
              <a:t>In Panama you can smell a lot  of native fruits, fish and plants. For example octopus, sancocho which is a chicken stew, red snapper, sea bass and a pudding like cake. </a:t>
            </a:r>
          </a:p>
          <a:p>
            <a:pPr>
              <a:buNone/>
            </a:pPr>
            <a:r>
              <a:rPr lang="en-US" dirty="0" smtClean="0"/>
              <a:t>F:\Food &amp; Drink in Panama at Frommer's.mht 2/2/11 </a:t>
            </a:r>
            <a:endParaRPr lang="en-US" dirty="0"/>
          </a:p>
        </p:txBody>
      </p:sp>
      <p:sp>
        <p:nvSpPr>
          <p:cNvPr id="4" name="Content Placeholder 3"/>
          <p:cNvSpPr>
            <a:spLocks noGrp="1"/>
          </p:cNvSpPr>
          <p:nvPr>
            <p:ph sz="half" idx="2"/>
          </p:nvPr>
        </p:nvSpPr>
        <p:spPr/>
        <p:txBody>
          <a:bodyPr/>
          <a:lstStyle/>
          <a:p>
            <a:endParaRPr lang="en-US" dirty="0"/>
          </a:p>
        </p:txBody>
      </p:sp>
      <p:pic>
        <p:nvPicPr>
          <p:cNvPr id="5122" name="Picture 2" descr="http://ts1.mm.bing.net/images/thumbnail.aspx?q=494393762482&amp;id=ea0d59085546c6c350b58fe6d6c8fa8c"/>
          <p:cNvPicPr>
            <a:picLocks noChangeAspect="1" noChangeArrowheads="1"/>
          </p:cNvPicPr>
          <p:nvPr/>
        </p:nvPicPr>
        <p:blipFill>
          <a:blip r:embed="rId2" cstate="print"/>
          <a:srcRect/>
          <a:stretch>
            <a:fillRect/>
          </a:stretch>
        </p:blipFill>
        <p:spPr bwMode="auto">
          <a:xfrm>
            <a:off x="6477000" y="762000"/>
            <a:ext cx="2209800" cy="1892141"/>
          </a:xfrm>
          <a:prstGeom prst="rect">
            <a:avLst/>
          </a:prstGeom>
          <a:noFill/>
        </p:spPr>
      </p:pic>
      <p:pic>
        <p:nvPicPr>
          <p:cNvPr id="5124" name="Picture 4" descr="http://ts1.mm.bing.net/images/thumbnail.aspx?q=427095047600&amp;id=cb0e6f4b1bdf9a9730aee755a3d2fb6d"/>
          <p:cNvPicPr>
            <a:picLocks noChangeAspect="1" noChangeArrowheads="1"/>
          </p:cNvPicPr>
          <p:nvPr/>
        </p:nvPicPr>
        <p:blipFill>
          <a:blip r:embed="rId3" cstate="print"/>
          <a:srcRect/>
          <a:stretch>
            <a:fillRect/>
          </a:stretch>
        </p:blipFill>
        <p:spPr bwMode="auto">
          <a:xfrm>
            <a:off x="4876800" y="3200400"/>
            <a:ext cx="3276600" cy="219122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Probar (taste)</a:t>
            </a:r>
            <a:endParaRPr lang="en-US" dirty="0"/>
          </a:p>
        </p:txBody>
      </p:sp>
      <p:sp>
        <p:nvSpPr>
          <p:cNvPr id="3" name="Content Placeholder 2"/>
          <p:cNvSpPr>
            <a:spLocks noGrp="1"/>
          </p:cNvSpPr>
          <p:nvPr>
            <p:ph sz="half" idx="1"/>
          </p:nvPr>
        </p:nvSpPr>
        <p:spPr/>
        <p:txBody>
          <a:bodyPr>
            <a:normAutofit/>
          </a:bodyPr>
          <a:lstStyle/>
          <a:p>
            <a:r>
              <a:rPr lang="en-US" sz="2400" dirty="0" smtClean="0"/>
              <a:t>In Panama you can taste food from all over the world. For example they have French, Thai, Italian and Japanese food. One popular dish is  ropa veija which contains shredded beef and a spicy tomato sauce over rice. F:\Food &amp; Drink in Panama at Frommer's.mht 1/4/11    </a:t>
            </a:r>
            <a:endParaRPr lang="en-US" sz="2400" dirty="0"/>
          </a:p>
        </p:txBody>
      </p:sp>
      <p:pic>
        <p:nvPicPr>
          <p:cNvPr id="5" name="Content Placeholder 4" descr="2234.jpg"/>
          <p:cNvPicPr>
            <a:picLocks noGrp="1" noChangeAspect="1"/>
          </p:cNvPicPr>
          <p:nvPr>
            <p:ph sz="half" idx="2"/>
          </p:nvPr>
        </p:nvPicPr>
        <p:blipFill>
          <a:blip r:embed="rId2" cstate="print"/>
          <a:stretch>
            <a:fillRect/>
          </a:stretch>
        </p:blipFill>
        <p:spPr>
          <a:xfrm>
            <a:off x="5105400" y="2184399"/>
            <a:ext cx="3352800" cy="3788937"/>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Thank you for watching</a:t>
            </a: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sym typeface="Wingdings" pitchFamily="2" charset="2"/>
              </a:rPr>
              <a:t> </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sz="half" idx="1"/>
          </p:nvPr>
        </p:nvSpPr>
        <p:spPr/>
        <p:txBody>
          <a:bodyPr/>
          <a:lstStyle/>
          <a:p>
            <a:r>
              <a:rPr lang="en-US" dirty="0" smtClean="0"/>
              <a:t>All pictures were from pictures.com 1/10/11-2/4/11 </a:t>
            </a:r>
            <a:endParaRPr lang="en-US" dirty="0"/>
          </a:p>
        </p:txBody>
      </p:sp>
      <p:sp>
        <p:nvSpPr>
          <p:cNvPr id="4" name="Content Placeholder 3"/>
          <p:cNvSpPr>
            <a:spLocks noGrp="1"/>
          </p:cNvSpPr>
          <p:nvPr>
            <p:ph sz="half" idx="2"/>
          </p:nvPr>
        </p:nvSpPr>
        <p:spPr/>
        <p:txBody>
          <a:bodyPr/>
          <a:lstStyle/>
          <a:p>
            <a:endParaRPr lang="en-US" dirty="0"/>
          </a:p>
        </p:txBody>
      </p:sp>
      <p:pic>
        <p:nvPicPr>
          <p:cNvPr id="24578" name="Picture 2" descr="http://lrd.yahooapis.com/_ylc=X3oDMTVjY3UxczVlBF9TAzIwMjMxNTI3MDIEYXBwaWQDSWxGbmZqVFYzNEdEU3ZhaFRwSE93VHp0ckRyVnJKeUpzQnl4Mzg3Q1J1UlVtZEE0RllRQzY4NUJtTVJ5UUtyTFhnLS0EY2xpZW50A2Jvc3MEc2VydmljZQNCT1NTBHNsawN0aXRsZQRzcmNwdmlkAzYuY0xfMktJY3JvclIzWVhrVXlXTGpWS3JvRzAxRTFNS3pVQUJNNUM-/SIG=123c7d50j/**http%3A/www.geographicguide.net/america/pictures/panama-map.jpg"/>
          <p:cNvPicPr>
            <a:picLocks noChangeAspect="1" noChangeArrowheads="1"/>
          </p:cNvPicPr>
          <p:nvPr/>
        </p:nvPicPr>
        <p:blipFill>
          <a:blip r:embed="rId2" cstate="print"/>
          <a:srcRect/>
          <a:stretch>
            <a:fillRect/>
          </a:stretch>
        </p:blipFill>
        <p:spPr bwMode="auto">
          <a:xfrm>
            <a:off x="4343399" y="1828800"/>
            <a:ext cx="4800601" cy="2175272"/>
          </a:xfrm>
          <a:prstGeom prst="rect">
            <a:avLst/>
          </a:prstGeom>
          <a:noFill/>
        </p:spPr>
      </p:pic>
      <p:pic>
        <p:nvPicPr>
          <p:cNvPr id="24580" name="Picture 4" descr="http://www.indybay.org/uploads/2009/07/01/panama_canal_03.jpg"/>
          <p:cNvPicPr>
            <a:picLocks noChangeAspect="1" noChangeArrowheads="1"/>
          </p:cNvPicPr>
          <p:nvPr/>
        </p:nvPicPr>
        <p:blipFill>
          <a:blip r:embed="rId3" cstate="print"/>
          <a:srcRect/>
          <a:stretch>
            <a:fillRect/>
          </a:stretch>
        </p:blipFill>
        <p:spPr bwMode="auto">
          <a:xfrm>
            <a:off x="1447800" y="4114800"/>
            <a:ext cx="3348876" cy="24384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Capital of Panama and Pop.</a:t>
            </a:r>
            <a:endParaRPr lang="en-US" dirty="0"/>
          </a:p>
        </p:txBody>
      </p:sp>
      <p:sp>
        <p:nvSpPr>
          <p:cNvPr id="3" name="Content Placeholder 2"/>
          <p:cNvSpPr>
            <a:spLocks noGrp="1"/>
          </p:cNvSpPr>
          <p:nvPr>
            <p:ph sz="half" idx="1"/>
          </p:nvPr>
        </p:nvSpPr>
        <p:spPr/>
        <p:txBody>
          <a:bodyPr/>
          <a:lstStyle/>
          <a:p>
            <a:r>
              <a:rPr lang="en-US" dirty="0" smtClean="0"/>
              <a:t>The Capital of Panama is Panama City</a:t>
            </a:r>
          </a:p>
          <a:p>
            <a:r>
              <a:rPr lang="en-US" dirty="0" smtClean="0"/>
              <a:t>https://www.cia.gov/library/publications/the-world-factbook/geos/pm.html</a:t>
            </a:r>
            <a:endParaRPr lang="en-US" dirty="0"/>
          </a:p>
        </p:txBody>
      </p:sp>
      <p:sp>
        <p:nvSpPr>
          <p:cNvPr id="4" name="Content Placeholder 3"/>
          <p:cNvSpPr>
            <a:spLocks noGrp="1"/>
          </p:cNvSpPr>
          <p:nvPr>
            <p:ph sz="half" idx="2"/>
          </p:nvPr>
        </p:nvSpPr>
        <p:spPr/>
        <p:txBody>
          <a:bodyPr/>
          <a:lstStyle/>
          <a:p>
            <a:r>
              <a:rPr lang="en-US" dirty="0" smtClean="0"/>
              <a:t>The Population of Panama is </a:t>
            </a:r>
            <a:r>
              <a:rPr lang="en-US" dirty="0" smtClean="0">
                <a:latin typeface="Arial Black" pitchFamily="34" charset="0"/>
              </a:rPr>
              <a:t>3,410,676 </a:t>
            </a:r>
            <a:r>
              <a:rPr lang="en-US" dirty="0" smtClean="0"/>
              <a:t>since July </a:t>
            </a:r>
            <a:r>
              <a:rPr lang="en-US" dirty="0" smtClean="0">
                <a:latin typeface="Arial Black" pitchFamily="34" charset="0"/>
              </a:rPr>
              <a:t>2010 </a:t>
            </a:r>
          </a:p>
          <a:p>
            <a:r>
              <a:rPr lang="en-US" dirty="0" smtClean="0">
                <a:solidFill>
                  <a:schemeClr val="accent3">
                    <a:lumMod val="60000"/>
                    <a:lumOff val="40000"/>
                  </a:schemeClr>
                </a:solidFill>
                <a:latin typeface="Arial Black" pitchFamily="34" charset="0"/>
              </a:rPr>
              <a:t>https://www.cia.gov/library/publications/the-world-factbook/geos/pm.html 1/19/11</a:t>
            </a:r>
          </a:p>
          <a:p>
            <a:endParaRPr lang="en-US" dirty="0">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weather</a:t>
            </a:r>
            <a:endParaRPr lang="en-US" dirty="0"/>
          </a:p>
        </p:txBody>
      </p:sp>
      <p:sp>
        <p:nvSpPr>
          <p:cNvPr id="3" name="Content Placeholder 2"/>
          <p:cNvSpPr>
            <a:spLocks noGrp="1"/>
          </p:cNvSpPr>
          <p:nvPr>
            <p:ph sz="half" idx="1"/>
          </p:nvPr>
        </p:nvSpPr>
        <p:spPr/>
        <p:txBody>
          <a:bodyPr/>
          <a:lstStyle/>
          <a:p>
            <a:r>
              <a:rPr lang="en-US" dirty="0" smtClean="0"/>
              <a:t>Tropical Maritime; hot, humid, cloudy before the rainy season. They also have a sort dry season.</a:t>
            </a:r>
            <a:endParaRPr lang="en-US" dirty="0"/>
          </a:p>
        </p:txBody>
      </p:sp>
      <p:pic>
        <p:nvPicPr>
          <p:cNvPr id="5" name="Content Placeholder 4" descr="hqdefault.jpg"/>
          <p:cNvPicPr>
            <a:picLocks noGrp="1" noChangeAspect="1"/>
          </p:cNvPicPr>
          <p:nvPr>
            <p:ph sz="half" idx="2"/>
          </p:nvPr>
        </p:nvPicPr>
        <p:blipFill>
          <a:blip r:embed="rId2" cstate="print"/>
          <a:stretch>
            <a:fillRect/>
          </a:stretch>
        </p:blipFill>
        <p:spPr>
          <a:xfrm>
            <a:off x="685800" y="3886200"/>
            <a:ext cx="3581400" cy="2686050"/>
          </a:xfrm>
        </p:spPr>
      </p:pic>
      <p:sp>
        <p:nvSpPr>
          <p:cNvPr id="6" name="Rectangle 5"/>
          <p:cNvSpPr/>
          <p:nvPr/>
        </p:nvSpPr>
        <p:spPr>
          <a:xfrm>
            <a:off x="4419600" y="3429000"/>
            <a:ext cx="4419600" cy="923330"/>
          </a:xfrm>
          <a:prstGeom prst="rect">
            <a:avLst/>
          </a:prstGeom>
        </p:spPr>
        <p:txBody>
          <a:bodyPr wrap="square">
            <a:spAutoFit/>
          </a:bodyPr>
          <a:lstStyle/>
          <a:p>
            <a:r>
              <a:rPr lang="en-US" b="1" dirty="0" smtClean="0"/>
              <a:t>https://www.cia.gov/library/publications/the-world-factbook/geos/pm.html 1/19/11</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Exports</a:t>
            </a:r>
            <a:endParaRPr lang="en-US" dirty="0"/>
          </a:p>
        </p:txBody>
      </p:sp>
      <p:sp>
        <p:nvSpPr>
          <p:cNvPr id="3" name="Content Placeholder 2"/>
          <p:cNvSpPr>
            <a:spLocks noGrp="1"/>
          </p:cNvSpPr>
          <p:nvPr>
            <p:ph sz="half" idx="1"/>
          </p:nvPr>
        </p:nvSpPr>
        <p:spPr/>
        <p:txBody>
          <a:bodyPr>
            <a:noAutofit/>
          </a:bodyPr>
          <a:lstStyle/>
          <a:p>
            <a:r>
              <a:rPr lang="en-US" sz="4000" dirty="0" smtClean="0"/>
              <a:t>Two exports are oil and bananas.</a:t>
            </a:r>
          </a:p>
          <a:p>
            <a:endParaRPr lang="en-US" sz="4000" dirty="0" smtClean="0"/>
          </a:p>
          <a:p>
            <a:r>
              <a:rPr lang="en-US" sz="2000" dirty="0" smtClean="0"/>
              <a:t>https://www.cia.gov/library/publications/the-world-factbook/geos/pm.html 1/24/11</a:t>
            </a:r>
            <a:endParaRPr lang="en-US" sz="2000" dirty="0"/>
          </a:p>
        </p:txBody>
      </p:sp>
      <p:pic>
        <p:nvPicPr>
          <p:cNvPr id="5" name="Content Placeholder 4" descr="thumbnail.jpg"/>
          <p:cNvPicPr>
            <a:picLocks noGrp="1" noChangeAspect="1"/>
          </p:cNvPicPr>
          <p:nvPr>
            <p:ph sz="half" idx="2"/>
          </p:nvPr>
        </p:nvPicPr>
        <p:blipFill>
          <a:blip r:embed="rId2" cstate="print"/>
          <a:stretch>
            <a:fillRect/>
          </a:stretch>
        </p:blipFill>
        <p:spPr>
          <a:xfrm>
            <a:off x="4648200" y="2667000"/>
            <a:ext cx="3667723" cy="304879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1266" name="Picture 2" descr="http://threebananas.com/bananas_logo.jpg"/>
          <p:cNvPicPr>
            <a:picLocks noChangeAspect="1" noChangeArrowheads="1"/>
          </p:cNvPicPr>
          <p:nvPr/>
        </p:nvPicPr>
        <p:blipFill>
          <a:blip r:embed="rId3" cstate="print"/>
          <a:srcRect/>
          <a:stretch>
            <a:fillRect/>
          </a:stretch>
        </p:blipFill>
        <p:spPr bwMode="auto">
          <a:xfrm>
            <a:off x="6172200" y="762000"/>
            <a:ext cx="2060790" cy="164306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Holiday and Date it is Celebrated </a:t>
            </a:r>
            <a:endParaRPr lang="en-US" dirty="0"/>
          </a:p>
        </p:txBody>
      </p:sp>
      <p:sp>
        <p:nvSpPr>
          <p:cNvPr id="3" name="Content Placeholder 2"/>
          <p:cNvSpPr>
            <a:spLocks noGrp="1"/>
          </p:cNvSpPr>
          <p:nvPr>
            <p:ph sz="half" idx="1"/>
          </p:nvPr>
        </p:nvSpPr>
        <p:spPr/>
        <p:txBody>
          <a:bodyPr/>
          <a:lstStyle/>
          <a:p>
            <a:r>
              <a:rPr lang="en-US" dirty="0" smtClean="0"/>
              <a:t>Independence day is celebrated November 3</a:t>
            </a:r>
            <a:r>
              <a:rPr lang="en-US" baseline="30000" dirty="0" smtClean="0"/>
              <a:t>rd</a:t>
            </a:r>
            <a:r>
              <a:rPr lang="en-US" dirty="0" smtClean="0"/>
              <a:t>. Panama was freed from Colombia 1903.</a:t>
            </a:r>
          </a:p>
          <a:p>
            <a:r>
              <a:rPr lang="en-US" dirty="0" smtClean="0"/>
              <a:t>https://www.cia.gov/library/publications/the-world-factbook/geos/pm.html</a:t>
            </a:r>
            <a:r>
              <a:rPr lang="en-US" dirty="0"/>
              <a:t> </a:t>
            </a:r>
            <a:r>
              <a:rPr lang="en-US" dirty="0" smtClean="0"/>
              <a:t>1/24/11</a:t>
            </a:r>
          </a:p>
        </p:txBody>
      </p:sp>
      <p:sp>
        <p:nvSpPr>
          <p:cNvPr id="4" name="Content Placeholder 3"/>
          <p:cNvSpPr>
            <a:spLocks noGrp="1"/>
          </p:cNvSpPr>
          <p:nvPr>
            <p:ph sz="half" idx="2"/>
          </p:nvPr>
        </p:nvSpPr>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Currency and exchange rate per U.S. dollar</a:t>
            </a:r>
            <a:endParaRPr lang="en-US" dirty="0"/>
          </a:p>
        </p:txBody>
      </p:sp>
      <p:sp>
        <p:nvSpPr>
          <p:cNvPr id="3" name="Content Placeholder 2"/>
          <p:cNvSpPr>
            <a:spLocks noGrp="1"/>
          </p:cNvSpPr>
          <p:nvPr>
            <p:ph sz="half" idx="1"/>
          </p:nvPr>
        </p:nvSpPr>
        <p:spPr/>
        <p:txBody>
          <a:bodyPr/>
          <a:lstStyle/>
          <a:p>
            <a:r>
              <a:rPr lang="en-US" dirty="0" smtClean="0"/>
              <a:t>Balboas are the national currency. The exchange rate per dollar is 1 balboa equals 1 U.S. dollar.  </a:t>
            </a:r>
          </a:p>
          <a:p>
            <a:r>
              <a:rPr lang="en-US" dirty="0" smtClean="0"/>
              <a:t> </a:t>
            </a:r>
          </a:p>
          <a:p>
            <a:pPr>
              <a:buNone/>
            </a:pPr>
            <a:r>
              <a:rPr lang="en-US" dirty="0" smtClean="0"/>
              <a:t>https://www.cia.gov/library/publications/the-world-factbook/geos/pm.html 1/24/11</a:t>
            </a:r>
            <a:endParaRPr lang="en-US" dirty="0"/>
          </a:p>
        </p:txBody>
      </p:sp>
      <p:pic>
        <p:nvPicPr>
          <p:cNvPr id="5" name="Content Placeholder 4" descr="deecbcd15e6070f0.jpg"/>
          <p:cNvPicPr>
            <a:picLocks noGrp="1" noChangeAspect="1"/>
          </p:cNvPicPr>
          <p:nvPr>
            <p:ph sz="half" idx="2"/>
          </p:nvPr>
        </p:nvPicPr>
        <p:blipFill>
          <a:blip r:embed="rId2" cstate="print"/>
          <a:stretch>
            <a:fillRect/>
          </a:stretch>
        </p:blipFill>
        <p:spPr>
          <a:xfrm>
            <a:off x="5257800" y="1929764"/>
            <a:ext cx="3567245" cy="1880235"/>
          </a:xfrm>
        </p:spPr>
      </p:pic>
      <p:pic>
        <p:nvPicPr>
          <p:cNvPr id="9218" name="Picture 2" descr="http://thm-a01.yimg.com/nimage/9e9e6d5f11921a24"/>
          <p:cNvPicPr>
            <a:picLocks noChangeAspect="1" noChangeArrowheads="1"/>
          </p:cNvPicPr>
          <p:nvPr/>
        </p:nvPicPr>
        <p:blipFill>
          <a:blip r:embed="rId3" cstate="print"/>
          <a:srcRect/>
          <a:stretch>
            <a:fillRect/>
          </a:stretch>
        </p:blipFill>
        <p:spPr bwMode="auto">
          <a:xfrm>
            <a:off x="5029200" y="4114800"/>
            <a:ext cx="3771900" cy="1600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and flag of Panama</a:t>
            </a:r>
            <a:endParaRPr lang="en-US" dirty="0"/>
          </a:p>
        </p:txBody>
      </p:sp>
      <p:pic>
        <p:nvPicPr>
          <p:cNvPr id="5" name="Content Placeholder 4" descr="pm-lgflag.gif"/>
          <p:cNvPicPr>
            <a:picLocks noGrp="1" noChangeAspect="1"/>
          </p:cNvPicPr>
          <p:nvPr>
            <p:ph sz="half" idx="1"/>
          </p:nvPr>
        </p:nvPicPr>
        <p:blipFill>
          <a:blip r:embed="rId2" cstate="print"/>
          <a:stretch>
            <a:fillRect/>
          </a:stretch>
        </p:blipFill>
        <p:spPr>
          <a:xfrm>
            <a:off x="304800" y="3733800"/>
            <a:ext cx="4309093" cy="2911289"/>
          </a:xfrm>
        </p:spPr>
      </p:pic>
      <p:pic>
        <p:nvPicPr>
          <p:cNvPr id="6" name="Content Placeholder 5" descr="pm-map.gif"/>
          <p:cNvPicPr>
            <a:picLocks noGrp="1" noChangeAspect="1"/>
          </p:cNvPicPr>
          <p:nvPr>
            <p:ph sz="half" idx="2"/>
          </p:nvPr>
        </p:nvPicPr>
        <p:blipFill>
          <a:blip r:embed="rId3" cstate="print"/>
          <a:stretch>
            <a:fillRect/>
          </a:stretch>
        </p:blipFill>
        <p:spPr>
          <a:xfrm>
            <a:off x="4648200" y="2209800"/>
            <a:ext cx="4267200" cy="217728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 Anthem</a:t>
            </a:r>
            <a:endParaRPr lang="en-US" dirty="0"/>
          </a:p>
        </p:txBody>
      </p:sp>
      <p:sp>
        <p:nvSpPr>
          <p:cNvPr id="3" name="Content Placeholder 2"/>
          <p:cNvSpPr>
            <a:spLocks noGrp="1"/>
          </p:cNvSpPr>
          <p:nvPr>
            <p:ph sz="half" idx="1"/>
          </p:nvPr>
        </p:nvSpPr>
        <p:spPr/>
        <p:txBody>
          <a:bodyPr>
            <a:normAutofit/>
          </a:bodyPr>
          <a:lstStyle/>
          <a:p>
            <a:r>
              <a:rPr lang="en-US" sz="2000" dirty="0" smtClean="0"/>
              <a:t>“Himno Istemno” (Isthmus Hymn)</a:t>
            </a:r>
          </a:p>
          <a:p>
            <a:r>
              <a:rPr lang="en-US" sz="2000" dirty="0" smtClean="0"/>
              <a:t> http://www.national-anthems.net/PM 1/26/11  </a:t>
            </a:r>
          </a:p>
          <a:p>
            <a:r>
              <a:rPr lang="en-US" sz="2000" dirty="0" smtClean="0"/>
              <a:t>National-anthems.net  2/2/11    </a:t>
            </a:r>
          </a:p>
          <a:p>
            <a:endParaRPr lang="en-US" sz="2000" dirty="0"/>
          </a:p>
        </p:txBody>
      </p:sp>
      <p:pic>
        <p:nvPicPr>
          <p:cNvPr id="5" name="Content Placeholder 4" descr="pm-hymn.gif"/>
          <p:cNvPicPr>
            <a:picLocks noGrp="1" noChangeAspect="1"/>
          </p:cNvPicPr>
          <p:nvPr>
            <p:ph sz="half" idx="2"/>
          </p:nvPr>
        </p:nvPicPr>
        <p:blipFill>
          <a:blip r:embed="rId3" cstate="print"/>
          <a:stretch>
            <a:fillRect/>
          </a:stretch>
        </p:blipFill>
        <p:spPr>
          <a:xfrm>
            <a:off x="4343400" y="119064"/>
            <a:ext cx="3962400" cy="6617476"/>
          </a:xfrm>
        </p:spPr>
      </p:pic>
      <p:pic>
        <p:nvPicPr>
          <p:cNvPr id="6" name="70c3e5da1baf181ea15cedeb2c054646_20110203_panamaX.mp3">
            <a:hlinkClick r:id="" action="ppaction://media"/>
          </p:cNvPr>
          <p:cNvPicPr>
            <a:picLocks noRot="1" noChangeAspect="1"/>
          </p:cNvPicPr>
          <p:nvPr>
            <a:audioFile r:link="rId1"/>
          </p:nvPr>
        </p:nvPicPr>
        <p:blipFill>
          <a:blip r:embed="rId4" cstate="print"/>
          <a:stretch>
            <a:fillRect/>
          </a:stretch>
        </p:blipFill>
        <p:spPr>
          <a:xfrm>
            <a:off x="1066800" y="3886200"/>
            <a:ext cx="1600200" cy="1600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50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9600" dirty="0" smtClean="0"/>
              <a:t>Ver (See)</a:t>
            </a:r>
            <a:endParaRPr lang="en-US" sz="9600" dirty="0"/>
          </a:p>
        </p:txBody>
      </p:sp>
      <p:sp>
        <p:nvSpPr>
          <p:cNvPr id="3" name="Content Placeholder 2"/>
          <p:cNvSpPr>
            <a:spLocks noGrp="1"/>
          </p:cNvSpPr>
          <p:nvPr>
            <p:ph sz="half" idx="1"/>
          </p:nvPr>
        </p:nvSpPr>
        <p:spPr/>
        <p:txBody>
          <a:bodyPr>
            <a:normAutofit fontScale="92500" lnSpcReduction="10000"/>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Panama Canal </a:t>
            </a:r>
          </a:p>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 Panama Canal is one of tourist attractions in Panama. The Panama Canal is short cut through Central America. </a:t>
            </a:r>
            <a:b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 U.S.A. Built the canal to save money, time and fuel instead of sailing around South America! </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sym typeface="Wingdings" pitchFamily="2" charset="2"/>
              </a:rPr>
              <a:t></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5" name="Content Placeholder 4" descr="panama_canal2.jpg"/>
          <p:cNvPicPr>
            <a:picLocks noGrp="1" noChangeAspect="1"/>
          </p:cNvPicPr>
          <p:nvPr>
            <p:ph sz="half" idx="2"/>
          </p:nvPr>
        </p:nvPicPr>
        <p:blipFill>
          <a:blip r:embed="rId2" cstate="print"/>
          <a:stretch>
            <a:fillRect/>
          </a:stretch>
        </p:blipFill>
        <p:spPr>
          <a:xfrm>
            <a:off x="5004792" y="1920875"/>
            <a:ext cx="3325416" cy="4433888"/>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187</TotalTime>
  <Words>407</Words>
  <Application>Microsoft Office PowerPoint</Application>
  <PresentationFormat>On-screen Show (4:3)</PresentationFormat>
  <Paragraphs>41</Paragraphs>
  <Slides>14</Slides>
  <Notes>0</Notes>
  <HiddenSlides>0</HiddenSlides>
  <MMClips>1</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Panama</vt:lpstr>
      <vt:lpstr>Capital of Panama and Pop.</vt:lpstr>
      <vt:lpstr>Climate/ weather</vt:lpstr>
      <vt:lpstr>Exports</vt:lpstr>
      <vt:lpstr>Holiday and Date it is Celebrated </vt:lpstr>
      <vt:lpstr>Currency and exchange rate per U.S. dollar</vt:lpstr>
      <vt:lpstr>Map and flag of Panama</vt:lpstr>
      <vt:lpstr>Nation Anthem</vt:lpstr>
      <vt:lpstr>Ver (See)</vt:lpstr>
      <vt:lpstr>Oir (hear)</vt:lpstr>
      <vt:lpstr>Tocar (Touch)</vt:lpstr>
      <vt:lpstr>Oler (Smell)</vt:lpstr>
      <vt:lpstr>Probar (taste)</vt:lpstr>
      <vt:lpstr>Thank you for watching </vt:lpstr>
    </vt:vector>
  </TitlesOfParts>
  <Company>School District of Clear Lake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Panama</dc:title>
  <dc:creator>CLSD</dc:creator>
  <cp:lastModifiedBy>CLEAR LAKE SCHOOL DISTRICT</cp:lastModifiedBy>
  <cp:revision>24</cp:revision>
  <dcterms:created xsi:type="dcterms:W3CDTF">2011-01-19T16:21:13Z</dcterms:created>
  <dcterms:modified xsi:type="dcterms:W3CDTF">2011-02-04T16:39:31Z</dcterms:modified>
</cp:coreProperties>
</file>